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5"/>
    <p:sldMasterId id="214748366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E5CF7A0-D4BD-4C52-B593-8226F4404B8E}">
  <a:tblStyle styleId="{2E5CF7A0-D4BD-4C52-B593-8226F4404B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5B0F3151-E132-4F2F-AED8-8B37D2FB027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jpg>
</file>

<file path=ppt/media/image13.png>
</file>

<file path=ppt/media/image14.png>
</file>

<file path=ppt/media/image2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192fd99a8b_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192fd99a8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0baca81880_3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0baca81880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4fda3a384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4fda3a38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993c5920f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993c5920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192fd99a8b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192fd99a8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457200" y="1066968"/>
            <a:ext cx="30084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3575050" y="1073720"/>
            <a:ext cx="5111700" cy="50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84" name="Google Shape;84;p13"/>
          <p:cNvSpPr txBox="1"/>
          <p:nvPr>
            <p:ph idx="2" type="body"/>
          </p:nvPr>
        </p:nvSpPr>
        <p:spPr>
          <a:xfrm>
            <a:off x="457200" y="1803850"/>
            <a:ext cx="3008400" cy="43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5" name="Google Shape;85;p1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title"/>
          </p:nvPr>
        </p:nvSpPr>
        <p:spPr>
          <a:xfrm>
            <a:off x="457200" y="1196430"/>
            <a:ext cx="25737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/>
          <p:nvPr>
            <p:ph idx="2" type="pic"/>
          </p:nvPr>
        </p:nvSpPr>
        <p:spPr>
          <a:xfrm>
            <a:off x="3200400" y="1196430"/>
            <a:ext cx="5486400" cy="48504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457200" y="1768043"/>
            <a:ext cx="2573700" cy="42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2" name="Google Shape;92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3" name="Google Shape;2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ctrTitle"/>
          </p:nvPr>
        </p:nvSpPr>
        <p:spPr>
          <a:xfrm>
            <a:off x="3969582" y="2130425"/>
            <a:ext cx="44886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subTitle"/>
          </p:nvPr>
        </p:nvSpPr>
        <p:spPr>
          <a:xfrm>
            <a:off x="3124200" y="3886200"/>
            <a:ext cx="5334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68" name="Google Shape;6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4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457200" y="1975644"/>
            <a:ext cx="4038600" cy="4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1" name="Google Shape;71;p11"/>
          <p:cNvSpPr txBox="1"/>
          <p:nvPr>
            <p:ph idx="2" type="body"/>
          </p:nvPr>
        </p:nvSpPr>
        <p:spPr>
          <a:xfrm>
            <a:off x="4648200" y="1975644"/>
            <a:ext cx="4038600" cy="4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2" name="Google Shape;72;p1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" name="Google Shape;75;p1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10.png"/><Relationship Id="rId7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ctrTitle"/>
          </p:nvPr>
        </p:nvSpPr>
        <p:spPr>
          <a:xfrm>
            <a:off x="2158150" y="3900275"/>
            <a:ext cx="6948900" cy="24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Virtual Computer Mouse using mmWave Radar (TI):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Oscar Chavez Araiza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t/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t/>
            </a:r>
            <a:endParaRPr sz="2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t/>
            </a:r>
            <a:endParaRPr sz="2600"/>
          </a:p>
        </p:txBody>
      </p:sp>
      <p:sp>
        <p:nvSpPr>
          <p:cNvPr id="100" name="Google Shape;100;p15"/>
          <p:cNvSpPr/>
          <p:nvPr/>
        </p:nvSpPr>
        <p:spPr>
          <a:xfrm>
            <a:off x="0" y="0"/>
            <a:ext cx="6111425" cy="6111425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101" name="Google Shape;10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/>
        </p:nvSpPr>
        <p:spPr>
          <a:xfrm>
            <a:off x="5458200" y="2771013"/>
            <a:ext cx="3000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lt1"/>
                </a:solidFill>
              </a:rPr>
              <a:t>ECEN 403 DEMO</a:t>
            </a:r>
            <a:endParaRPr sz="2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Subsystem Description: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457200" y="2049275"/>
            <a:ext cx="43272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/>
              <a:t>The Gesture </a:t>
            </a:r>
            <a:r>
              <a:rPr b="1" lang="en-US" sz="2200"/>
              <a:t>Recognition</a:t>
            </a:r>
            <a:r>
              <a:rPr b="1" lang="en-US" sz="2200"/>
              <a:t> subsystem is responsible for using ML to detect hand gestures using TI’s radars.</a:t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/>
              <a:t>I trained a CNN model to detect gestures in a 40 frame interval ~ 1.4s</a:t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/>
              <a:t>These gestures will then be translated into mouse actions; left or right click by the input mapping </a:t>
            </a:r>
            <a:r>
              <a:rPr b="1" lang="en-US" sz="2200"/>
              <a:t>subsystem</a:t>
            </a:r>
            <a:r>
              <a:rPr b="1" lang="en-US" sz="2200"/>
              <a:t>. </a:t>
            </a:r>
            <a:endParaRPr b="1" sz="2200"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6375" y="2687876"/>
            <a:ext cx="3929925" cy="212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Subsystem Description Pt.2</a:t>
            </a:r>
            <a:endParaRPr/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ML model works by using TI’s parsed feature data extracted from the radar.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40 frames of data are fed as input into the model and the model will interpret the data as one of 3 gestures (Shine, Push, or NO_Gesture)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Training data was obtained using a python </a:t>
            </a:r>
            <a:r>
              <a:rPr lang="en-US"/>
              <a:t>script</a:t>
            </a:r>
            <a:r>
              <a:rPr lang="en-US"/>
              <a:t> that captured 40 frames into numbered files.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Gestures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457200" y="2049275"/>
            <a:ext cx="4157400" cy="99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Gesture [1] (L-Clk)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Shine Gesture</a:t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 b="0" l="22009" r="22787" t="0"/>
          <a:stretch/>
        </p:blipFill>
        <p:spPr>
          <a:xfrm>
            <a:off x="1203625" y="3229096"/>
            <a:ext cx="1464622" cy="1727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0345" y="3044950"/>
            <a:ext cx="1371655" cy="1989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6125" y="4000753"/>
            <a:ext cx="532101" cy="51391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4748875" y="2049263"/>
            <a:ext cx="41574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Gesture [2] (R-Clk)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Push Gesture</a:t>
            </a:r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70575" y="3318800"/>
            <a:ext cx="2095500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4957075" y="3305825"/>
            <a:ext cx="1871151" cy="212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6709100" y="4097125"/>
            <a:ext cx="538849" cy="53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 rotWithShape="1">
          <a:blip r:embed="rId4">
            <a:alphaModFix/>
          </a:blip>
          <a:srcRect b="0" l="16107" r="0" t="0"/>
          <a:stretch/>
        </p:blipFill>
        <p:spPr>
          <a:xfrm>
            <a:off x="78349" y="3141500"/>
            <a:ext cx="1057400" cy="189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6725" y="4000753"/>
            <a:ext cx="532101" cy="513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Gesture Recognition Work so Far</a:t>
            </a:r>
            <a:endParaRPr/>
          </a:p>
        </p:txBody>
      </p:sp>
      <p:sp>
        <p:nvSpPr>
          <p:cNvPr id="136" name="Google Shape;136;p19"/>
          <p:cNvSpPr txBox="1"/>
          <p:nvPr>
            <p:ph idx="1" type="body"/>
          </p:nvPr>
        </p:nvSpPr>
        <p:spPr>
          <a:xfrm>
            <a:off x="212300" y="2049270"/>
            <a:ext cx="82296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200"/>
              <a:t>Some stats</a:t>
            </a:r>
            <a:endParaRPr sz="2200"/>
          </a:p>
        </p:txBody>
      </p:sp>
      <p:graphicFrame>
        <p:nvGraphicFramePr>
          <p:cNvPr id="137" name="Google Shape;137;p19"/>
          <p:cNvGraphicFramePr/>
          <p:nvPr/>
        </p:nvGraphicFramePr>
        <p:xfrm>
          <a:off x="952500" y="2476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{2E5CF7A0-D4BD-4C52-B593-8226F4404B8E}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Raw Accuracy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~96.12%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Experimental Accuracy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~94%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Max Detection Distance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~1½ ft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Area of Detection at 1ft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~1½ ft x 2 ft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38" name="Google Shape;138;p19"/>
          <p:cNvGraphicFramePr/>
          <p:nvPr/>
        </p:nvGraphicFramePr>
        <p:xfrm>
          <a:off x="952500" y="4841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{2E5CF7A0-D4BD-4C52-B593-8226F4404B8E}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99%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9.5%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0.5%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95%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.5%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0.5%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90%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9" name="Google Shape;139;p19"/>
          <p:cNvSpPr txBox="1"/>
          <p:nvPr/>
        </p:nvSpPr>
        <p:spPr>
          <a:xfrm>
            <a:off x="3163500" y="4061300"/>
            <a:ext cx="28170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Experimental Data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984575" y="4504300"/>
            <a:ext cx="71520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	NO_GESTURE				PUSH					SHINE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0" y="4969725"/>
            <a:ext cx="12492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NO_GESTURE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0" y="5338638"/>
            <a:ext cx="12492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PUSH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0" y="5707550"/>
            <a:ext cx="12492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SHINE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212300" y="6044575"/>
            <a:ext cx="62097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Horizontal: Expected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Vertical: Actual   //Each column adds up to 1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Area of Detection at ~1ft</a:t>
            </a:r>
            <a:endParaRPr/>
          </a:p>
        </p:txBody>
      </p:sp>
      <p:sp>
        <p:nvSpPr>
          <p:cNvPr id="150" name="Google Shape;150;p20"/>
          <p:cNvSpPr txBox="1"/>
          <p:nvPr>
            <p:ph idx="1" type="body"/>
          </p:nvPr>
        </p:nvSpPr>
        <p:spPr>
          <a:xfrm>
            <a:off x="3856025" y="1559400"/>
            <a:ext cx="906900" cy="70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~2ft</a:t>
            </a:r>
            <a:endParaRPr/>
          </a:p>
        </p:txBody>
      </p:sp>
      <p:pic>
        <p:nvPicPr>
          <p:cNvPr id="151" name="Google Shape;1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169100" y="3636475"/>
            <a:ext cx="1871151" cy="212144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/>
          <p:nvPr/>
        </p:nvSpPr>
        <p:spPr>
          <a:xfrm>
            <a:off x="1400975" y="2189725"/>
            <a:ext cx="5817000" cy="2400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0"/>
          <p:cNvSpPr txBox="1"/>
          <p:nvPr>
            <p:ph idx="1" type="body"/>
          </p:nvPr>
        </p:nvSpPr>
        <p:spPr>
          <a:xfrm rot="5400000">
            <a:off x="6919000" y="3274500"/>
            <a:ext cx="1026600" cy="428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~1.5ft</a:t>
            </a:r>
            <a:endParaRPr/>
          </a:p>
        </p:txBody>
      </p:sp>
      <p:sp>
        <p:nvSpPr>
          <p:cNvPr id="154" name="Google Shape;154;p20"/>
          <p:cNvSpPr txBox="1"/>
          <p:nvPr/>
        </p:nvSpPr>
        <p:spPr>
          <a:xfrm>
            <a:off x="739650" y="4920675"/>
            <a:ext cx="2265600" cy="12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*The radar has less range under the sensors than </a:t>
            </a:r>
            <a:r>
              <a:rPr lang="en-US" sz="1200">
                <a:solidFill>
                  <a:schemeClr val="dk1"/>
                </a:solidFill>
              </a:rPr>
              <a:t>above</a:t>
            </a:r>
            <a:r>
              <a:rPr lang="en-US" sz="1200">
                <a:solidFill>
                  <a:schemeClr val="dk1"/>
                </a:solidFill>
              </a:rPr>
              <a:t> them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Validation</a:t>
            </a:r>
            <a:endParaRPr/>
          </a:p>
        </p:txBody>
      </p:sp>
      <p:graphicFrame>
        <p:nvGraphicFramePr>
          <p:cNvPr id="160" name="Google Shape;160;p21"/>
          <p:cNvGraphicFramePr/>
          <p:nvPr/>
        </p:nvGraphicFramePr>
        <p:xfrm>
          <a:off x="280063" y="2485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{5B0F3151-E132-4F2F-AED8-8B37D2FB027E}</a:tableStyleId>
              </a:tblPr>
              <a:tblGrid>
                <a:gridCol w="1716775"/>
                <a:gridCol w="1716775"/>
                <a:gridCol w="1716775"/>
                <a:gridCol w="1716775"/>
                <a:gridCol w="1716775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Section</a:t>
                      </a:r>
                      <a:endParaRPr sz="85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Task</a:t>
                      </a:r>
                      <a:endParaRPr sz="85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Specification</a:t>
                      </a:r>
                      <a:endParaRPr sz="85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Result</a:t>
                      </a:r>
                      <a:endParaRPr sz="85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Owner</a:t>
                      </a:r>
                      <a:endParaRPr sz="85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5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3.2.1.5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Hand Gesture Recognition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ML model can recognize the users hand gestures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Passed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Oscar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3.2.1.5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Hand Size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Radar will recognize gestures regardless of hand size.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Passed, but only use limited data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Oscar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3.2.1.5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Gesture Recognition Accuracy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ML model can correctly identify and categorize hand gestures at least 90% of the time.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Passed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Oscar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1" name="Google Shape;161;p21"/>
          <p:cNvSpPr txBox="1"/>
          <p:nvPr/>
        </p:nvSpPr>
        <p:spPr>
          <a:xfrm>
            <a:off x="334800" y="4296100"/>
            <a:ext cx="8474400" cy="21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In the FSR I had another task that required the model to only track in one orientation, but after some consideration we decided to remove that functional requirement.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